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4660"/>
  </p:normalViewPr>
  <p:slideViewPr>
    <p:cSldViewPr>
      <p:cViewPr>
        <p:scale>
          <a:sx n="76" d="100"/>
          <a:sy n="76" d="100"/>
        </p:scale>
        <p:origin x="-121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35071"/>
            <a:ext cx="7772400" cy="1470025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3600" b="0" i="0" kern="1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0846"/>
            <a:ext cx="6400800" cy="1752600"/>
          </a:xfrm>
        </p:spPr>
        <p:txBody>
          <a:bodyPr/>
          <a:lstStyle>
            <a:lvl1pPr marL="0" indent="0" algn="ctr">
              <a:buNone/>
              <a:defRPr lang="en-US" sz="2400" kern="1200" dirty="0" smtClean="0">
                <a:solidFill>
                  <a:schemeClr val="accent5">
                    <a:lumMod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lang="en-US" sz="2400" kern="1200" dirty="0" smtClean="0">
                <a:solidFill>
                  <a:schemeClr val="accent5">
                    <a:lumMod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2221F-4F0C-4847-81B7-D3ABAE3EE078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lang="ru-RU" sz="3600" b="0" i="0" kern="1200" dirty="0" smtClean="0">
          <a:solidFill>
            <a:schemeClr val="accent5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476672"/>
            <a:ext cx="8143932" cy="2064899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  <a:t>Длина окружности </a:t>
            </a:r>
            <a:b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</a:rPr>
              <a:t>и площадь круга</a:t>
            </a:r>
            <a:endParaRPr lang="ru-RU"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Автор: </a:t>
            </a:r>
            <a:r>
              <a:rPr lang="ru-RU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учитель </a:t>
            </a: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математики и информатики МБОУ «</a:t>
            </a:r>
            <a:r>
              <a:rPr lang="ru-RU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Чувашско</a:t>
            </a: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-Чебоксарская СОШ </a:t>
            </a:r>
            <a:r>
              <a:rPr lang="ru-RU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Новошешминского</a:t>
            </a: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муниципального района РТ»</a:t>
            </a:r>
          </a:p>
          <a:p>
            <a:r>
              <a:rPr lang="ru-RU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Моляков</a:t>
            </a: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Сергей Владимирович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тапп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357166"/>
            <a:ext cx="1514328" cy="1862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Ребята, послушайте, какая тишина!</a:t>
            </a:r>
          </a:p>
          <a:p>
            <a:r>
              <a:rPr lang="ru-RU" dirty="0" smtClean="0"/>
              <a:t>Это в школе начались уроки.</a:t>
            </a:r>
          </a:p>
          <a:p>
            <a:r>
              <a:rPr lang="ru-RU" dirty="0" smtClean="0"/>
              <a:t>Мы не будем тратить время зря, </a:t>
            </a:r>
          </a:p>
          <a:p>
            <a:r>
              <a:rPr lang="ru-RU" dirty="0" smtClean="0"/>
              <a:t>И приступим все к работе.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6" name="Рисунок 5" descr="бм полб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3357562"/>
            <a:ext cx="2120731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2060">
                    <a:alpha val="5700"/>
                  </a:srgb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Загадки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002060">
                  <a:alpha val="5700"/>
                </a:srgb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Нет углов у меня,</a:t>
            </a:r>
          </a:p>
          <a:p>
            <a:r>
              <a:rPr lang="ru-RU" dirty="0" smtClean="0"/>
              <a:t>И похож на блюдце я,</a:t>
            </a:r>
          </a:p>
          <a:p>
            <a:r>
              <a:rPr lang="ru-RU" dirty="0" smtClean="0"/>
              <a:t>На тарелку и на крышку,</a:t>
            </a:r>
          </a:p>
          <a:p>
            <a:r>
              <a:rPr lang="ru-RU" dirty="0" smtClean="0"/>
              <a:t>На кольцо, на колесо.</a:t>
            </a:r>
          </a:p>
          <a:p>
            <a:r>
              <a:rPr lang="ru-RU" dirty="0" smtClean="0"/>
              <a:t>Кто же я такой, друзья?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У круга есть одна подруга,</a:t>
            </a:r>
          </a:p>
          <a:p>
            <a:r>
              <a:rPr lang="ru-RU" dirty="0" smtClean="0"/>
              <a:t>Знакома всем ее наружность!</a:t>
            </a:r>
          </a:p>
          <a:p>
            <a:r>
              <a:rPr lang="ru-RU" dirty="0" smtClean="0"/>
              <a:t>Она идет по краю круга</a:t>
            </a:r>
          </a:p>
          <a:p>
            <a:r>
              <a:rPr lang="ru-RU" dirty="0" smtClean="0"/>
              <a:t>И называется -…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лапбо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357429"/>
            <a:ext cx="2517370" cy="2664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- А я – окружность. Внутри меня есть точка непростая.</a:t>
            </a:r>
          </a:p>
          <a:p>
            <a:r>
              <a:rPr lang="ru-RU" dirty="0" smtClean="0"/>
              <a:t> Зовется центром, от точек всех моих он равноудален.</a:t>
            </a:r>
          </a:p>
          <a:p>
            <a:r>
              <a:rPr lang="ru-RU" dirty="0" smtClean="0"/>
              <a:t>- В каких же отношеньях ты с прямой? - Смотря с какой.</a:t>
            </a:r>
          </a:p>
          <a:p>
            <a:r>
              <a:rPr lang="ru-RU" dirty="0" smtClean="0"/>
              <a:t>  Внутри меня, ее отрезок  хордою зовут.</a:t>
            </a:r>
          </a:p>
          <a:p>
            <a:r>
              <a:rPr lang="ru-RU" dirty="0" smtClean="0"/>
              <a:t>  Чем ближе к центру, тем она длинней.</a:t>
            </a:r>
          </a:p>
          <a:p>
            <a:r>
              <a:rPr lang="ru-RU" dirty="0" smtClean="0"/>
              <a:t>- Что будет, если хорда через центр пройдет?</a:t>
            </a:r>
          </a:p>
          <a:p>
            <a:r>
              <a:rPr lang="ru-RU" dirty="0" smtClean="0"/>
              <a:t>- О!!! Ее диаметром геометр назовет.</a:t>
            </a:r>
          </a:p>
          <a:p>
            <a:r>
              <a:rPr lang="ru-RU" dirty="0" smtClean="0"/>
              <a:t>- А сколько у тебя диаметров? - Ох, много…</a:t>
            </a:r>
          </a:p>
          <a:p>
            <a:r>
              <a:rPr lang="ru-RU" dirty="0" smtClean="0"/>
              <a:t>  Их бесконечность, выражаясь строго.</a:t>
            </a:r>
          </a:p>
          <a:p>
            <a:r>
              <a:rPr lang="ru-RU" dirty="0" smtClean="0"/>
              <a:t>  При том, заметьте, что из них любой</a:t>
            </a:r>
          </a:p>
          <a:p>
            <a:r>
              <a:rPr lang="ru-RU" dirty="0" smtClean="0"/>
              <a:t>  Всегда есть радиус двойной. - А радиус?</a:t>
            </a:r>
          </a:p>
          <a:p>
            <a:r>
              <a:rPr lang="ru-RU" dirty="0" smtClean="0"/>
              <a:t>- То всякая прямая, что к центру тянется, его соединяя</a:t>
            </a:r>
          </a:p>
          <a:p>
            <a:r>
              <a:rPr lang="ru-RU" dirty="0" smtClean="0"/>
              <a:t>  С любой из точек, мне принадлежащих,</a:t>
            </a:r>
          </a:p>
          <a:p>
            <a:r>
              <a:rPr lang="ru-RU" dirty="0" smtClean="0"/>
              <a:t>  Точнее, на окружности лежащих.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userlay16641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12" y="2428868"/>
            <a:ext cx="2214578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1357298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Из </a:t>
            </a: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истории</a:t>
            </a:r>
            <a:b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/>
            </a:r>
            <a:b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/>
            </a:r>
            <a:b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/>
            </a:r>
            <a:b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Недаром древние греки считали окружность совершеннейшей и  «самой круглой» фигурой. И в наши дни в некоторых ситуациях, когда хотят дать особую оценку, используют слово «круглый», которое считается синонимом слова «полнейший»</a:t>
            </a:r>
            <a:endParaRPr lang="ru-RU" dirty="0"/>
          </a:p>
        </p:txBody>
      </p:sp>
      <p:pic>
        <p:nvPicPr>
          <p:cNvPr id="4" name="Рисунок 3" descr="history_of_wheel_wooden_spok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1" y="4429132"/>
            <a:ext cx="1571435" cy="1522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«Соберем</a:t>
            </a:r>
            <a:r>
              <a:rPr lang="ru-RU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» разбежавшиеся </a:t>
            </a: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правила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Начало:</a:t>
            </a:r>
          </a:p>
          <a:p>
            <a:r>
              <a:rPr lang="ru-RU" dirty="0" smtClean="0"/>
              <a:t>Окружность – замкнутая линия без самопересечений…</a:t>
            </a:r>
          </a:p>
          <a:p>
            <a:r>
              <a:rPr lang="ru-RU" dirty="0" smtClean="0"/>
              <a:t>Круг – это часть плоскости,…</a:t>
            </a:r>
          </a:p>
          <a:p>
            <a:r>
              <a:rPr lang="ru-RU" dirty="0" smtClean="0"/>
              <a:t>Радиус – это отрезок, соединяющий…</a:t>
            </a:r>
          </a:p>
          <a:p>
            <a:r>
              <a:rPr lang="ru-RU" dirty="0" smtClean="0"/>
              <a:t>Диаметр – это отрезок, соединяющий…</a:t>
            </a:r>
          </a:p>
          <a:p>
            <a:r>
              <a:rPr lang="ru-RU" dirty="0" smtClean="0"/>
              <a:t>Хорда - это отрезок, соединяющий…</a:t>
            </a:r>
          </a:p>
          <a:p>
            <a:r>
              <a:rPr lang="ru-RU" dirty="0" smtClean="0"/>
              <a:t>Диаметр – это хорда,…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Конец:</a:t>
            </a:r>
          </a:p>
          <a:p>
            <a:r>
              <a:rPr lang="ru-RU" dirty="0" smtClean="0"/>
              <a:t>…все точки которой находятся на одинаковом расстоянии от центра.</a:t>
            </a:r>
          </a:p>
          <a:p>
            <a:r>
              <a:rPr lang="ru-RU" dirty="0" smtClean="0"/>
              <a:t>…ограниченная окружностью.</a:t>
            </a:r>
          </a:p>
          <a:p>
            <a:r>
              <a:rPr lang="ru-RU" dirty="0" smtClean="0"/>
              <a:t>…две точки окружности.</a:t>
            </a:r>
          </a:p>
          <a:p>
            <a:r>
              <a:rPr lang="ru-RU" dirty="0" smtClean="0"/>
              <a:t>…проходящая через центр.</a:t>
            </a:r>
          </a:p>
          <a:p>
            <a:r>
              <a:rPr lang="ru-RU" dirty="0" smtClean="0"/>
              <a:t>…соединяющий центр окружности с любой точкой на окружности.</a:t>
            </a:r>
          </a:p>
          <a:p>
            <a:r>
              <a:rPr lang="ru-RU" dirty="0" smtClean="0"/>
              <a:t>…две точки окружности и проходящий через центр.</a:t>
            </a:r>
          </a:p>
          <a:p>
            <a:endParaRPr lang="ru-RU" dirty="0"/>
          </a:p>
        </p:txBody>
      </p:sp>
      <p:pic>
        <p:nvPicPr>
          <p:cNvPr id="4" name="Рисунок 3" descr="плбгш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43768" y="1571612"/>
            <a:ext cx="1673276" cy="2435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Назвать радиус, центр, диаметр, хорду окружности</a:t>
            </a:r>
          </a:p>
        </p:txBody>
      </p:sp>
      <p:pic>
        <p:nvPicPr>
          <p:cNvPr id="6" name="Содержимое 5" descr="Image3717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00298" y="2120105"/>
            <a:ext cx="3929090" cy="4144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ed-moroz-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6578" y="1357298"/>
            <a:ext cx="1785950" cy="214531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Загадка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Танцевальное движенье</a:t>
            </a:r>
          </a:p>
          <a:p>
            <a:r>
              <a:rPr lang="ru-RU" dirty="0" smtClean="0"/>
              <a:t>Совершеннейшей ноги</a:t>
            </a:r>
          </a:p>
          <a:p>
            <a:r>
              <a:rPr lang="ru-RU" dirty="0" smtClean="0"/>
              <a:t>И круги, круги, круги</a:t>
            </a:r>
          </a:p>
          <a:p>
            <a:r>
              <a:rPr lang="ru-RU" dirty="0" smtClean="0"/>
              <a:t>Вызывают восхищенье.</a:t>
            </a:r>
          </a:p>
          <a:p>
            <a:r>
              <a:rPr lang="ru-RU" dirty="0" smtClean="0"/>
              <a:t>Балерина создавала</a:t>
            </a:r>
          </a:p>
          <a:p>
            <a:r>
              <a:rPr lang="ru-RU" dirty="0" smtClean="0"/>
              <a:t>Точный круг в один момент,</a:t>
            </a:r>
          </a:p>
          <a:p>
            <a:r>
              <a:rPr lang="ru-RU" dirty="0" smtClean="0"/>
              <a:t>Подивился ей немало </a:t>
            </a:r>
          </a:p>
          <a:p>
            <a:r>
              <a:rPr lang="ru-RU" dirty="0" smtClean="0"/>
              <a:t>Достославный геометр.</a:t>
            </a:r>
          </a:p>
          <a:p>
            <a:r>
              <a:rPr lang="ru-RU" dirty="0" smtClean="0"/>
              <a:t>О прекрасной балерине</a:t>
            </a:r>
          </a:p>
          <a:p>
            <a:r>
              <a:rPr lang="ru-RU" dirty="0" smtClean="0"/>
              <a:t>Вспоминал частенько он</a:t>
            </a:r>
          </a:p>
          <a:p>
            <a:r>
              <a:rPr lang="ru-RU" dirty="0" smtClean="0"/>
              <a:t>Не по этой ли причине</a:t>
            </a:r>
          </a:p>
          <a:p>
            <a:r>
              <a:rPr lang="ru-RU" dirty="0" smtClean="0"/>
              <a:t>... был изобретён.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3de5b06d8b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1785926"/>
            <a:ext cx="2286016" cy="350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Диаметр и длина окружности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 – </a:t>
            </a:r>
            <a:r>
              <a:rPr lang="ru-RU" dirty="0" smtClean="0"/>
              <a:t>радиус,   </a:t>
            </a:r>
            <a:r>
              <a:rPr lang="en-US" dirty="0" smtClean="0"/>
              <a:t>d</a:t>
            </a:r>
            <a:r>
              <a:rPr lang="ru-RU" dirty="0" smtClean="0"/>
              <a:t> – диаметр,  тогда: </a:t>
            </a:r>
            <a:r>
              <a:rPr lang="en-US" b="1" i="1" dirty="0" smtClean="0"/>
              <a:t>d</a:t>
            </a:r>
            <a:r>
              <a:rPr lang="ru-RU" b="1" i="1" dirty="0" smtClean="0"/>
              <a:t>=2</a:t>
            </a:r>
            <a:r>
              <a:rPr lang="en-US" b="1" i="1" dirty="0" smtClean="0"/>
              <a:t> r</a:t>
            </a:r>
            <a:r>
              <a:rPr lang="ru-RU" b="1" i="1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С = </a:t>
            </a:r>
            <a:r>
              <a:rPr lang="ru-RU" b="1" dirty="0" err="1" smtClean="0"/>
              <a:t>π</a:t>
            </a:r>
            <a:r>
              <a:rPr lang="ru-RU" b="1" dirty="0" smtClean="0"/>
              <a:t> </a:t>
            </a:r>
            <a:r>
              <a:rPr lang="en-US" b="1" dirty="0" smtClean="0"/>
              <a:t>d</a:t>
            </a:r>
            <a:r>
              <a:rPr lang="en-US" dirty="0" smtClean="0"/>
              <a:t> </a:t>
            </a:r>
            <a:r>
              <a:rPr lang="ru-RU" dirty="0" smtClean="0"/>
              <a:t> или </a:t>
            </a:r>
            <a:r>
              <a:rPr lang="ru-RU" b="1" dirty="0" smtClean="0"/>
              <a:t>С = 2π</a:t>
            </a:r>
            <a:r>
              <a:rPr lang="en-US" b="1" dirty="0" smtClean="0"/>
              <a:t>r</a:t>
            </a:r>
            <a:r>
              <a:rPr lang="en-US" dirty="0" smtClean="0"/>
              <a:t>  </a:t>
            </a:r>
            <a:r>
              <a:rPr lang="ru-RU" dirty="0" smtClean="0"/>
              <a:t>, где </a:t>
            </a:r>
            <a:r>
              <a:rPr lang="en-US" i="1" dirty="0" smtClean="0"/>
              <a:t>d</a:t>
            </a:r>
            <a:r>
              <a:rPr lang="ru-RU" i="1" dirty="0" smtClean="0"/>
              <a:t> - </a:t>
            </a:r>
            <a:r>
              <a:rPr lang="ru-RU" dirty="0" smtClean="0"/>
              <a:t>диаметр окружности, а  - радиус окружности</a:t>
            </a:r>
          </a:p>
          <a:p>
            <a:endParaRPr lang="ru-RU" dirty="0"/>
          </a:p>
        </p:txBody>
      </p:sp>
      <p:pic>
        <p:nvPicPr>
          <p:cNvPr id="4" name="Рисунок 3" descr="kenguru_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4071942"/>
            <a:ext cx="2470632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Практическая работа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ьибю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4643446"/>
            <a:ext cx="3745392" cy="1714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8" y="1571612"/>
          <a:ext cx="7715304" cy="278971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43008"/>
                <a:gridCol w="2408470"/>
                <a:gridCol w="2092124"/>
                <a:gridCol w="2071702"/>
              </a:tblGrid>
              <a:tr h="68659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r>
                        <a:rPr lang="ru-RU" baseline="0" dirty="0" smtClean="0"/>
                        <a:t> опыта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Длина окружности</a:t>
                      </a:r>
                      <a:r>
                        <a:rPr lang="ru-RU" baseline="0" dirty="0" smtClean="0"/>
                        <a:t> (С)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Диаметр </a:t>
                      </a:r>
                      <a:r>
                        <a:rPr lang="en-US" dirty="0" smtClean="0"/>
                        <a:t>(d)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Значение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π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=С: 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ru-RU" dirty="0"/>
                    </a:p>
                  </a:txBody>
                  <a:tcPr/>
                </a:tc>
              </a:tr>
              <a:tr h="686595">
                <a:tc>
                  <a:txBody>
                    <a:bodyPr/>
                    <a:lstStyle/>
                    <a:p>
                      <a:pPr algn="ctr"/>
                      <a:r>
                        <a:rPr lang="ru-RU" sz="4000" i="1" dirty="0" smtClean="0"/>
                        <a:t>1</a:t>
                      </a:r>
                      <a:endParaRPr lang="ru-RU" sz="4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86595">
                <a:tc>
                  <a:txBody>
                    <a:bodyPr/>
                    <a:lstStyle/>
                    <a:p>
                      <a:pPr algn="ctr"/>
                      <a:r>
                        <a:rPr lang="ru-RU" sz="4000" i="1" dirty="0" smtClean="0"/>
                        <a:t>2</a:t>
                      </a:r>
                      <a:endParaRPr lang="ru-RU" sz="4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6595">
                <a:tc>
                  <a:txBody>
                    <a:bodyPr/>
                    <a:lstStyle/>
                    <a:p>
                      <a:pPr algn="ctr"/>
                      <a:r>
                        <a:rPr lang="ru-RU" sz="4000" i="1" dirty="0" smtClean="0"/>
                        <a:t>3</a:t>
                      </a:r>
                      <a:endParaRPr lang="ru-RU" sz="4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Из истории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“Убей меня, но не тронь моих кругов” ( Архимед)</a:t>
            </a:r>
          </a:p>
          <a:p>
            <a:pPr>
              <a:buNone/>
            </a:pPr>
            <a:endParaRPr lang="ru-RU" dirty="0" smtClean="0"/>
          </a:p>
          <a:p>
            <a:r>
              <a:rPr lang="ru-RU" i="1" dirty="0" smtClean="0"/>
              <a:t>Двадцать две совы скучали </a:t>
            </a:r>
            <a:endParaRPr lang="ru-RU" dirty="0" smtClean="0"/>
          </a:p>
          <a:p>
            <a:r>
              <a:rPr lang="ru-RU" i="1" dirty="0" smtClean="0"/>
              <a:t>На больших сухих суках. </a:t>
            </a:r>
            <a:endParaRPr lang="ru-RU" dirty="0" smtClean="0"/>
          </a:p>
          <a:p>
            <a:r>
              <a:rPr lang="ru-RU" i="1" dirty="0" smtClean="0"/>
              <a:t>Двадцать две совы мечтали</a:t>
            </a:r>
            <a:endParaRPr lang="ru-RU" dirty="0" smtClean="0"/>
          </a:p>
          <a:p>
            <a:r>
              <a:rPr lang="ru-RU" i="1" dirty="0" smtClean="0"/>
              <a:t> О семи больших мышах,</a:t>
            </a:r>
            <a:endParaRPr lang="ru-RU" dirty="0" smtClean="0"/>
          </a:p>
          <a:p>
            <a:r>
              <a:rPr lang="ru-RU" i="1" dirty="0" smtClean="0"/>
              <a:t> О мышах довольно юрких </a:t>
            </a:r>
            <a:endParaRPr lang="ru-RU" dirty="0" smtClean="0"/>
          </a:p>
          <a:p>
            <a:r>
              <a:rPr lang="ru-RU" i="1" dirty="0" smtClean="0"/>
              <a:t>В аккуратных серых шкурках. </a:t>
            </a:r>
            <a:endParaRPr lang="ru-RU" dirty="0" smtClean="0"/>
          </a:p>
          <a:p>
            <a:r>
              <a:rPr lang="ru-RU" i="1" dirty="0" smtClean="0"/>
              <a:t>Слюнки капали с усов </a:t>
            </a:r>
            <a:endParaRPr lang="ru-RU" dirty="0" smtClean="0"/>
          </a:p>
          <a:p>
            <a:r>
              <a:rPr lang="ru-RU" i="1" dirty="0" smtClean="0"/>
              <a:t>У огромных серых сов.</a:t>
            </a:r>
            <a:endParaRPr lang="ru-RU" dirty="0" smtClean="0"/>
          </a:p>
          <a:p>
            <a:pPr>
              <a:buNone/>
            </a:pPr>
            <a:r>
              <a:rPr lang="ru-RU" b="1" i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                22/7 </a:t>
            </a:r>
            <a:endParaRPr lang="ru-RU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Arhim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2214554"/>
            <a:ext cx="2428892" cy="35550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Мнемонические правила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π </a:t>
            </a:r>
            <a:r>
              <a:rPr lang="ru-RU" dirty="0" smtClean="0"/>
              <a:t>= 3, 14159265358…</a:t>
            </a:r>
          </a:p>
          <a:p>
            <a:endParaRPr lang="ru-RU" dirty="0" smtClean="0"/>
          </a:p>
          <a:p>
            <a:r>
              <a:rPr lang="ru-RU" dirty="0" smtClean="0"/>
              <a:t>Чтобы нам не ошибаться,</a:t>
            </a:r>
          </a:p>
          <a:p>
            <a:r>
              <a:rPr lang="ru-RU" dirty="0" smtClean="0"/>
              <a:t>Надо правильно прочесть:</a:t>
            </a:r>
          </a:p>
          <a:p>
            <a:r>
              <a:rPr lang="ru-RU" dirty="0" smtClean="0"/>
              <a:t>Три, четырнадцать, пятнадцать,</a:t>
            </a:r>
          </a:p>
          <a:p>
            <a:r>
              <a:rPr lang="ru-RU" dirty="0" smtClean="0"/>
              <a:t>Девяносто два и шесть.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Надо только постараться</a:t>
            </a:r>
          </a:p>
          <a:p>
            <a:r>
              <a:rPr lang="ru-RU" dirty="0" smtClean="0"/>
              <a:t>И запомнить всё как есть:</a:t>
            </a:r>
          </a:p>
          <a:p>
            <a:r>
              <a:rPr lang="ru-RU" dirty="0" smtClean="0"/>
              <a:t>Три, четырнадцать, пятнадцать,</a:t>
            </a:r>
          </a:p>
          <a:p>
            <a:r>
              <a:rPr lang="ru-RU" dirty="0" smtClean="0"/>
              <a:t>Девяносто два и шесть.</a:t>
            </a:r>
          </a:p>
          <a:p>
            <a:endParaRPr lang="ru-RU" dirty="0"/>
          </a:p>
        </p:txBody>
      </p:sp>
      <p:pic>
        <p:nvPicPr>
          <p:cNvPr id="4" name="Рисунок 3" descr="мя м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0374" y="2500306"/>
            <a:ext cx="2707840" cy="1834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Самостоятельная работа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4" name="Содержимое 3" descr="origin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2071678"/>
            <a:ext cx="2223243" cy="2114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hoto 02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2500306"/>
            <a:ext cx="2714644" cy="32390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Из </a:t>
            </a:r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истории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50059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Неофициальный праздник «День числа Пи» отмечается 14 марта, которое в американском формате дат (месяц/день) записывается как 3.14, что соответствует приближённому значению числа </a:t>
            </a:r>
            <a:r>
              <a:rPr lang="ru-RU" dirty="0" err="1" smtClean="0"/>
              <a:t>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Ещё одной датой, связанной с числом </a:t>
            </a:r>
            <a:r>
              <a:rPr lang="ru-RU" dirty="0" err="1" smtClean="0"/>
              <a:t>π</a:t>
            </a:r>
            <a:r>
              <a:rPr lang="ru-RU" dirty="0" smtClean="0"/>
              <a:t>, является 22 июля, которое называется «Днём приближённого числа Пи», так как в европейском формате дат этот день записывается как 22/7, а значение этой дроби является приближённым значением числа </a:t>
            </a:r>
            <a:r>
              <a:rPr lang="ru-RU" dirty="0" err="1" smtClean="0"/>
              <a:t>π</a:t>
            </a:r>
            <a:r>
              <a:rPr lang="ru-RU" dirty="0" smtClean="0"/>
              <a:t>. </a:t>
            </a:r>
          </a:p>
          <a:p>
            <a:r>
              <a:rPr lang="ru-RU" dirty="0" smtClean="0"/>
              <a:t>Памятник числу «пи» на ступенях перед зданием Музея искусств в Сиэтле.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323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5285" y="357166"/>
            <a:ext cx="2333641" cy="1750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Домашнее задание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№868; №873 из учебника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Задача: </a:t>
            </a:r>
            <a:r>
              <a:rPr lang="ru-RU" dirty="0" smtClean="0"/>
              <a:t>Ученики организовали соревнования по фигурному катанию на велосипедах. В этих соревнованиях нужно было проехать четыре круга по окружности радиусом 3 м. Какое расстояние проехали велосипедисты в этом виде фигурного катания?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Творческое задание</a:t>
            </a:r>
            <a:r>
              <a:rPr lang="ru-RU" dirty="0" smtClean="0"/>
              <a:t>: по возможности придумать стихотворную фразу для запоминания числа </a:t>
            </a:r>
            <a:r>
              <a:rPr lang="ru-RU" dirty="0" err="1" smtClean="0"/>
              <a:t>π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math-rebus-3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96432"/>
            <a:ext cx="1214446" cy="1290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Рефлексия</a:t>
            </a:r>
            <a:endParaRPr lang="ru-RU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1. С какой геометрической фигурой мы познакомились?</a:t>
            </a:r>
          </a:p>
          <a:p>
            <a:r>
              <a:rPr lang="ru-RU" dirty="0" smtClean="0"/>
              <a:t>2. Что надо знать, чтобы построить окружность?</a:t>
            </a:r>
          </a:p>
          <a:p>
            <a:r>
              <a:rPr lang="ru-RU" dirty="0" smtClean="0"/>
              <a:t>3.  С помощью какого инструмента мы ее строим?</a:t>
            </a:r>
          </a:p>
          <a:p>
            <a:r>
              <a:rPr lang="ru-RU" dirty="0" smtClean="0"/>
              <a:t>4. Чему равно число </a:t>
            </a:r>
            <a:r>
              <a:rPr lang="ru-RU" dirty="0" err="1" smtClean="0"/>
              <a:t>π</a:t>
            </a:r>
            <a:r>
              <a:rPr lang="ru-RU" dirty="0" smtClean="0"/>
              <a:t>?</a:t>
            </a:r>
          </a:p>
          <a:p>
            <a:r>
              <a:rPr lang="ru-RU" dirty="0" smtClean="0"/>
              <a:t>5. Что нового, интересного узнали?</a:t>
            </a:r>
          </a:p>
          <a:p>
            <a:r>
              <a:rPr lang="ru-RU" dirty="0" smtClean="0"/>
              <a:t>6. Что понравилось?</a:t>
            </a:r>
          </a:p>
          <a:p>
            <a:endParaRPr lang="ru-RU" dirty="0"/>
          </a:p>
        </p:txBody>
      </p:sp>
      <p:pic>
        <p:nvPicPr>
          <p:cNvPr id="4" name="Рисунок 3" descr="ьорорь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214290"/>
            <a:ext cx="1714512" cy="142876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Пусть Новый год вам принесет</a:t>
            </a:r>
          </a:p>
          <a:p>
            <a:r>
              <a:rPr lang="ru-RU" dirty="0" smtClean="0"/>
              <a:t>Со снегом - смех,</a:t>
            </a:r>
          </a:p>
          <a:p>
            <a:r>
              <a:rPr lang="ru-RU" dirty="0" smtClean="0"/>
              <a:t>С морозом - бодрость,</a:t>
            </a:r>
          </a:p>
          <a:p>
            <a:r>
              <a:rPr lang="ru-RU" dirty="0" smtClean="0"/>
              <a:t>В делах успех,</a:t>
            </a:r>
          </a:p>
          <a:p>
            <a:r>
              <a:rPr lang="ru-RU" dirty="0" smtClean="0"/>
              <a:t>А в духе - твердость.</a:t>
            </a:r>
          </a:p>
          <a:p>
            <a:r>
              <a:rPr lang="ru-RU" dirty="0" smtClean="0"/>
              <a:t>Пусть все заветное свершится</a:t>
            </a:r>
          </a:p>
          <a:p>
            <a:r>
              <a:rPr lang="ru-RU" dirty="0" smtClean="0"/>
              <a:t>И, пересилив даль дорог,</a:t>
            </a:r>
          </a:p>
          <a:p>
            <a:r>
              <a:rPr lang="ru-RU" dirty="0" smtClean="0"/>
              <a:t>Надежда в дверь к вам постучится</a:t>
            </a:r>
          </a:p>
          <a:p>
            <a:r>
              <a:rPr lang="ru-RU" dirty="0" smtClean="0"/>
              <a:t>И тихо ступит на порог.</a:t>
            </a:r>
          </a:p>
          <a:p>
            <a:endParaRPr lang="ru-RU" dirty="0"/>
          </a:p>
        </p:txBody>
      </p:sp>
      <p:pic>
        <p:nvPicPr>
          <p:cNvPr id="4" name="Рисунок 3" descr="бюол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388" y="1358633"/>
            <a:ext cx="2143140" cy="2844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772816"/>
            <a:ext cx="841400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внимание!!!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Евгений\Desktop\Все мои док\8 класс\Мои ФОТО\ФОТ учителя\Моляков Сергей Владимирович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52936"/>
            <a:ext cx="2154802" cy="323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415386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1038995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10389957</Template>
  <TotalTime>134</TotalTime>
  <Words>719</Words>
  <Application>Microsoft Office PowerPoint</Application>
  <PresentationFormat>Экран (4:3)</PresentationFormat>
  <Paragraphs>130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10389957</vt:lpstr>
      <vt:lpstr>Длина окружности  и площадь круга</vt:lpstr>
      <vt:lpstr>Презентация PowerPoint</vt:lpstr>
      <vt:lpstr>Загадки</vt:lpstr>
      <vt:lpstr>Презентация PowerPoint</vt:lpstr>
      <vt:lpstr> Из истории     </vt:lpstr>
      <vt:lpstr>«Соберем» разбежавшиеся правила</vt:lpstr>
      <vt:lpstr>Назвать радиус, центр, диаметр, хорду окружности</vt:lpstr>
      <vt:lpstr>Загадка</vt:lpstr>
      <vt:lpstr>Диаметр и длина окружности</vt:lpstr>
      <vt:lpstr>Практическая работа</vt:lpstr>
      <vt:lpstr>Из истории</vt:lpstr>
      <vt:lpstr>Мнемонические правила </vt:lpstr>
      <vt:lpstr>Самостоятельная работа</vt:lpstr>
      <vt:lpstr>Из истории</vt:lpstr>
      <vt:lpstr>Домашнее задание</vt:lpstr>
      <vt:lpstr>Рефлексия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Окружность, круг</dc:title>
  <dc:subject>Шаблон оформления</dc:subject>
  <dc:creator>User</dc:creator>
  <cp:keywords>Шаблон оформления</cp:keywords>
  <dc:description>Корпорация Майкрософт
Шаблон оформления</dc:description>
  <cp:lastModifiedBy>Евгений</cp:lastModifiedBy>
  <cp:revision>15</cp:revision>
  <dcterms:created xsi:type="dcterms:W3CDTF">2009-12-29T18:23:01Z</dcterms:created>
  <dcterms:modified xsi:type="dcterms:W3CDTF">2013-06-05T17:01:10Z</dcterms:modified>
  <cp:category>Шаблон оформления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TC103899571049</vt:lpwstr>
  </property>
</Properties>
</file>